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sldIdLst>
    <p:sldId id="277" r:id="rId2"/>
    <p:sldId id="276" r:id="rId3"/>
    <p:sldId id="27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288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D6EC"/>
    <a:srgbClr val="CCECFF"/>
    <a:srgbClr val="99C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p:scale>
          <a:sx n="75" d="100"/>
          <a:sy n="75" d="100"/>
        </p:scale>
        <p:origin x="-12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B0EFDD-5AEE-43AC-B0DA-D1B445CCB204}" type="datetimeFigureOut">
              <a:rPr kumimoji="1" lang="ja-JP" altLang="en-US" smtClean="0"/>
              <a:t>2017/7/6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26439D-1F49-4F77-AD83-BFD40B8669B7}" type="slidenum">
              <a:rPr kumimoji="1" lang="ja-JP" altLang="en-US" smtClean="0"/>
              <a:t>‹#›</a:t>
            </a:fld>
            <a:endParaRPr kumimoji="1" lang="ja-JP" altLang="en-US"/>
          </a:p>
        </p:txBody>
      </p:sp>
    </p:spTree>
    <p:extLst>
      <p:ext uri="{BB962C8B-B14F-4D97-AF65-F5344CB8AC3E}">
        <p14:creationId xmlns:p14="http://schemas.microsoft.com/office/powerpoint/2010/main" val="40354447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5CE248C-C0B9-4F8A-8042-8F4A1DC349BE}" type="datetime1">
              <a:rPr kumimoji="1" lang="ja-JP" altLang="en-US" smtClean="0"/>
              <a:t>2017/7/6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5277948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09A0E1-76B1-49FB-B7BC-CB5630994851}" type="datetime1">
              <a:rPr kumimoji="1" lang="ja-JP" altLang="en-US" smtClean="0"/>
              <a:t>2017/7/6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54050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D3916E-09A3-435D-9CF6-71A383C0DF98}" type="datetime1">
              <a:rPr kumimoji="1" lang="ja-JP" altLang="en-US" smtClean="0"/>
              <a:t>2017/7/6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3750254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2017/7/6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207107"/>
            <a:ext cx="8774310" cy="424732"/>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85348" y="6309321"/>
            <a:ext cx="8673897" cy="145424"/>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85349" y="3104965"/>
            <a:ext cx="1853071" cy="276999"/>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5"/>
            <a:ext cx="1298432" cy="193899"/>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5"/>
            <a:ext cx="1102866" cy="145424"/>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39" y="764704"/>
            <a:ext cx="8774723" cy="495108"/>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614046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BD40AF-6478-4DA6-B575-1B10F8B1A0F8}" type="datetime1">
              <a:rPr kumimoji="1" lang="ja-JP" altLang="en-US" smtClean="0"/>
              <a:t>2017/7/6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1774170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2C81FA1-A5A0-4624-ADBA-18AD389EE66B}" type="datetime1">
              <a:rPr kumimoji="1" lang="ja-JP" altLang="en-US" smtClean="0"/>
              <a:t>2017/7/6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1690793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B04F7B3-3701-42BF-AE8B-784CE06C65BD}" type="datetime1">
              <a:rPr kumimoji="1" lang="ja-JP" altLang="en-US" smtClean="0"/>
              <a:t>2017/7/6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6979029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9EB274-BDCF-4360-B97E-9E55FFD1AE56}" type="datetime1">
              <a:rPr kumimoji="1" lang="ja-JP" altLang="en-US" smtClean="0"/>
              <a:t>2017/7/6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6183647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62AC724-0F83-43B0-AEA3-010DCB663632}" type="datetime1">
              <a:rPr kumimoji="1" lang="ja-JP" altLang="en-US" smtClean="0"/>
              <a:t>2017/7/6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1208812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9E9190-2166-4A5F-8CB4-45D672EF645B}" type="datetime1">
              <a:rPr kumimoji="1" lang="ja-JP" altLang="en-US" smtClean="0"/>
              <a:t>2017/7/6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57792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AD64EB-693B-4E9E-A71C-8BE9DD3BBA62}" type="datetime1">
              <a:rPr kumimoji="1" lang="ja-JP" altLang="en-US" smtClean="0"/>
              <a:t>2017/7/6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61845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F62988-279D-4EDE-9285-A7ADA9DC6248}" type="datetime1">
              <a:rPr kumimoji="1" lang="ja-JP" altLang="en-US" smtClean="0"/>
              <a:t>2017/7/6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6347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30250" y="9527"/>
            <a:ext cx="7886700" cy="683169"/>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1C367A-E592-4A37-9B8A-089FA3715D9D}" type="datetime1">
              <a:rPr kumimoji="1" lang="ja-JP" altLang="en-US" smtClean="0"/>
              <a:t>2017/7/6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pic>
        <p:nvPicPr>
          <p:cNvPr id="7" name="図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355" y="-13691"/>
            <a:ext cx="740933" cy="740933"/>
          </a:xfrm>
          <a:prstGeom prst="rect">
            <a:avLst/>
          </a:prstGeom>
        </p:spPr>
      </p:pic>
      <p:sp>
        <p:nvSpPr>
          <p:cNvPr id="8" name="テキスト ボックス 7"/>
          <p:cNvSpPr txBox="1"/>
          <p:nvPr userDrawn="1"/>
        </p:nvSpPr>
        <p:spPr>
          <a:xfrm>
            <a:off x="6449739" y="9848"/>
            <a:ext cx="1887055" cy="276999"/>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人間本位の産業を目指して</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userDrawn="1"/>
        </p:nvSpPr>
        <p:spPr>
          <a:xfrm>
            <a:off x="0" y="6563915"/>
            <a:ext cx="9144000" cy="307777"/>
          </a:xfrm>
          <a:prstGeom prst="rect">
            <a:avLst/>
          </a:prstGeom>
          <a:solidFill>
            <a:schemeClr val="bg2">
              <a:lumMod val="25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dirty="0" smtClean="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2017</a:t>
            </a:r>
            <a:r>
              <a:rPr lang="ja-JP" altLang="en-US" sz="1400" dirty="0" smtClean="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Copyright Robot Revolution Initiative, All </a:t>
            </a:r>
            <a:r>
              <a:rPr lang="en-US" altLang="ja-JP" sz="1400" dirty="0" smtClean="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Rights </a:t>
            </a:r>
            <a:r>
              <a:rPr lang="en-US" altLang="ja-JP" sz="1400" dirty="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Reserved.</a:t>
            </a:r>
            <a:endParaRPr lang="ja-JP" altLang="en-US" sz="1400" dirty="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 name="正方形/長方形 9"/>
          <p:cNvSpPr/>
          <p:nvPr userDrawn="1"/>
        </p:nvSpPr>
        <p:spPr>
          <a:xfrm>
            <a:off x="6532490" y="260648"/>
            <a:ext cx="2576014" cy="432048"/>
          </a:xfrm>
          <a:prstGeom prst="rect">
            <a:avLst/>
          </a:pr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b="1" dirty="0">
                <a:solidFill>
                  <a:schemeClr val="bg1"/>
                </a:solidFill>
                <a:latin typeface="Arial" panose="020B0604020202020204" pitchFamily="34" charset="0"/>
                <a:ea typeface="Arial Unicode MS" panose="020B0604020202020204" pitchFamily="50" charset="-128"/>
                <a:cs typeface="Arial" panose="020B0604020202020204" pitchFamily="34" charset="0"/>
              </a:rPr>
              <a:t>“Connected </a:t>
            </a:r>
            <a:r>
              <a:rPr lang="en-US" altLang="ja-JP" sz="1600" b="1" dirty="0" smtClean="0">
                <a:solidFill>
                  <a:schemeClr val="bg1"/>
                </a:solidFill>
                <a:latin typeface="Arial" panose="020B0604020202020204" pitchFamily="34" charset="0"/>
                <a:ea typeface="Arial Unicode MS" panose="020B0604020202020204" pitchFamily="50" charset="-128"/>
                <a:cs typeface="Arial" panose="020B0604020202020204" pitchFamily="34" charset="0"/>
              </a:rPr>
              <a:t>Industries”</a:t>
            </a:r>
          </a:p>
          <a:p>
            <a:pPr algn="ctr"/>
            <a:r>
              <a:rPr lang="en-US" altLang="ja-JP" sz="800" i="1" dirty="0" smtClean="0">
                <a:solidFill>
                  <a:schemeClr val="bg1"/>
                </a:solidFill>
                <a:latin typeface="Arial" panose="020B0604020202020204" pitchFamily="34" charset="0"/>
                <a:ea typeface="Arial Unicode MS" panose="020B0604020202020204" pitchFamily="50" charset="-128"/>
                <a:cs typeface="Arial" panose="020B0604020202020204" pitchFamily="34" charset="0"/>
              </a:rPr>
              <a:t>New vision for the future of Japanese industries</a:t>
            </a:r>
            <a:endParaRPr lang="ja-JP" altLang="ja-JP" sz="800" i="1" dirty="0">
              <a:solidFill>
                <a:schemeClr val="bg1"/>
              </a:solidFill>
              <a:latin typeface="Arial" panose="020B0604020202020204" pitchFamily="34" charset="0"/>
              <a:ea typeface="Arial Unicode MS" panose="020B0604020202020204" pitchFamily="50" charset="-128"/>
              <a:cs typeface="Arial" panose="020B0604020202020204" pitchFamily="34" charset="0"/>
            </a:endParaRPr>
          </a:p>
        </p:txBody>
      </p:sp>
      <p:sp>
        <p:nvSpPr>
          <p:cNvPr id="6" name="スライド番号プレースホルダー 5"/>
          <p:cNvSpPr>
            <a:spLocks noGrp="1"/>
          </p:cNvSpPr>
          <p:nvPr>
            <p:ph type="sldNum" sz="quarter" idx="4"/>
          </p:nvPr>
        </p:nvSpPr>
        <p:spPr>
          <a:xfrm>
            <a:off x="7067550" y="6563915"/>
            <a:ext cx="2057400" cy="297261"/>
          </a:xfrm>
          <a:prstGeom prst="rect">
            <a:avLst/>
          </a:prstGeom>
        </p:spPr>
        <p:txBody>
          <a:bodyPr vert="horz" lIns="91440" tIns="45720" rIns="91440" bIns="45720" rtlCol="0" anchor="ctr"/>
          <a:lstStyle>
            <a:lvl1pPr algn="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fld id="{CDF576D3-9ECB-45A3-8D62-56DB5EAEA9D1}" type="slidenum">
              <a:rPr lang="ja-JP" altLang="en-US" smtClean="0"/>
              <a:pPr/>
              <a:t>‹#›</a:t>
            </a:fld>
            <a:endParaRPr lang="ja-JP" altLang="en-US"/>
          </a:p>
        </p:txBody>
      </p:sp>
    </p:spTree>
    <p:extLst>
      <p:ext uri="{BB962C8B-B14F-4D97-AF65-F5344CB8AC3E}">
        <p14:creationId xmlns:p14="http://schemas.microsoft.com/office/powerpoint/2010/main" val="349096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kumimoji="1" sz="32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1971" y="1122363"/>
            <a:ext cx="8448541" cy="2387600"/>
          </a:xfrm>
        </p:spPr>
        <p:txBody>
          <a:bodyPr>
            <a:normAutofit/>
          </a:bodyPr>
          <a:lstStyle/>
          <a:p>
            <a:r>
              <a:rPr lang="ja-JP" altLang="en-US" sz="5400" smtClean="0"/>
              <a:t>補足情報</a:t>
            </a:r>
            <a:r>
              <a:rPr lang="ja-JP" altLang="en-US" sz="5400" smtClean="0"/>
              <a:t>フォーマット</a:t>
            </a:r>
            <a:endParaRPr kumimoji="1" lang="ja-JP" altLang="en-US" sz="5400" dirty="0"/>
          </a:p>
        </p:txBody>
      </p:sp>
      <p:sp>
        <p:nvSpPr>
          <p:cNvPr id="3" name="サブタイトル 2"/>
          <p:cNvSpPr>
            <a:spLocks noGrp="1"/>
          </p:cNvSpPr>
          <p:nvPr>
            <p:ph type="subTitle" idx="1"/>
          </p:nvPr>
        </p:nvSpPr>
        <p:spPr>
          <a:xfrm>
            <a:off x="257577" y="3602038"/>
            <a:ext cx="8577330" cy="1655762"/>
          </a:xfrm>
        </p:spPr>
        <p:txBody>
          <a:bodyPr>
            <a:normAutofit/>
          </a:bodyPr>
          <a:lstStyle/>
          <a:p>
            <a:r>
              <a:rPr lang="en-US" altLang="ja-JP" sz="4000" b="1" dirty="0" err="1" smtClean="0">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ツール・レシピのビジュアル用</a:t>
            </a:r>
            <a:endParaRPr lang="en-US" altLang="ja-JP"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63636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p:cNvSpPr>
            <a:spLocks noGrp="1"/>
          </p:cNvSpPr>
          <p:nvPr>
            <p:ph type="title"/>
          </p:nvPr>
        </p:nvSpPr>
        <p:spPr>
          <a:xfrm>
            <a:off x="725964" y="227844"/>
            <a:ext cx="8774310" cy="480131"/>
          </a:xfrm>
        </p:spPr>
        <p:txBody>
          <a:bodyPr/>
          <a:lstStyle/>
          <a:p>
            <a:r>
              <a:rPr lang="en-US" altLang="ja-JP" sz="2800" dirty="0" err="1"/>
              <a:t>IoT</a:t>
            </a:r>
            <a:r>
              <a:rPr lang="ja-JP" altLang="en-US" sz="2800" dirty="0"/>
              <a:t>ツール・</a:t>
            </a:r>
            <a:r>
              <a:rPr lang="ja-JP" altLang="en-US" sz="2800" dirty="0" smtClean="0"/>
              <a:t>レシピの</a:t>
            </a:r>
            <a:r>
              <a:rPr lang="ja-JP" altLang="en-US" sz="2800" dirty="0"/>
              <a:t>ビジュアル</a:t>
            </a:r>
            <a:r>
              <a:rPr lang="ja-JP" altLang="en-US" sz="2800" dirty="0" smtClean="0"/>
              <a:t>情報</a:t>
            </a:r>
            <a:endParaRPr kumimoji="1" lang="ja-JP" altLang="en-US" sz="2800" dirty="0"/>
          </a:p>
        </p:txBody>
      </p:sp>
      <p:sp>
        <p:nvSpPr>
          <p:cNvPr id="9" name="テキスト プレースホルダー 7"/>
          <p:cNvSpPr txBox="1">
            <a:spLocks/>
          </p:cNvSpPr>
          <p:nvPr/>
        </p:nvSpPr>
        <p:spPr>
          <a:xfrm>
            <a:off x="134727" y="770798"/>
            <a:ext cx="8874545" cy="2372545"/>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err="1" smtClean="0"/>
              <a:t>IoT</a:t>
            </a:r>
            <a:r>
              <a:rPr lang="ja-JP" altLang="en-US" dirty="0" smtClean="0"/>
              <a:t>ツール・レシピそれぞれのフォーマットに加え、写真や図等のビジュアルを中心に機能領域ごとの構成図や、ユースケースの概要等について追記いただける場合は以下にお願い致します。</a:t>
            </a:r>
            <a:endParaRPr lang="en-US" altLang="ja-JP" dirty="0" smtClean="0"/>
          </a:p>
          <a:p>
            <a:r>
              <a:rPr lang="ja-JP" altLang="en-US" dirty="0" smtClean="0"/>
              <a:t>取りまとめ時は基本的に、それぞれのフォーマットを公表することとし、本フォーマットでいただいたビジュアル等は、取りまとめ後の</a:t>
            </a:r>
            <a:r>
              <a:rPr lang="en-US" altLang="ja-JP" dirty="0" smtClean="0"/>
              <a:t>PR</a:t>
            </a:r>
            <a:r>
              <a:rPr lang="ja-JP" altLang="en-US" dirty="0" smtClean="0"/>
              <a:t>等に活用させていただく予定です。</a:t>
            </a:r>
            <a:endParaRPr lang="en-US" altLang="ja-JP" dirty="0" smtClean="0"/>
          </a:p>
          <a:p>
            <a:pPr marL="0" indent="0">
              <a:buNone/>
            </a:pPr>
            <a:r>
              <a:rPr lang="ja-JP" altLang="en-US" sz="1800" dirty="0"/>
              <a:t>　</a:t>
            </a:r>
            <a:r>
              <a:rPr lang="ja-JP" altLang="en-US" sz="1800" dirty="0" smtClean="0"/>
              <a:t>　</a:t>
            </a:r>
            <a:r>
              <a:rPr lang="en-US" altLang="ja-JP" sz="1800" dirty="0" smtClean="0"/>
              <a:t>※</a:t>
            </a:r>
            <a:r>
              <a:rPr lang="ja-JP" altLang="en-US" sz="1800" dirty="0" smtClean="0"/>
              <a:t>それぞれのフォーマットでいただいたものを再掲いただいても問題ございません。</a:t>
            </a:r>
            <a:endParaRPr lang="en-US" altLang="ja-JP" sz="1800" dirty="0"/>
          </a:p>
        </p:txBody>
      </p:sp>
      <p:sp>
        <p:nvSpPr>
          <p:cNvPr id="114" name="正方形/長方形 113"/>
          <p:cNvSpPr/>
          <p:nvPr/>
        </p:nvSpPr>
        <p:spPr bwMode="auto">
          <a:xfrm>
            <a:off x="134727" y="3669804"/>
            <a:ext cx="8874545" cy="2819897"/>
          </a:xfrm>
          <a:prstGeom prst="rect">
            <a:avLst/>
          </a:prstGeom>
          <a:solidFill>
            <a:srgbClr val="1F497D">
              <a:lumMod val="20000"/>
              <a:lumOff val="80000"/>
            </a:srgbClr>
          </a:solidFill>
          <a:ln w="9525">
            <a:noFill/>
            <a:miter lim="800000"/>
            <a:headEnd/>
            <a:tailEnd/>
          </a:ln>
          <a:effectLst/>
          <a:extLst/>
        </p:spPr>
        <p:txBody>
          <a:bodyPr wrap="none"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noProof="0" dirty="0" smtClean="0">
                <a:solidFill>
                  <a:prstClr val="black"/>
                </a:solidFill>
                <a:ea typeface="メイリオ"/>
              </a:rPr>
              <a:t>想定されるユースケースやツール・レシピ概要に関するビジュアル情報をご記載下さい。</a:t>
            </a:r>
            <a:endParaRPr kumimoji="0" lang="ja-JP" altLang="en-US" sz="1200" b="0" i="0" u="none" strike="noStrike" kern="0" cap="none" spc="0" normalizeH="0" baseline="0" noProof="0" dirty="0" smtClean="0">
              <a:ln>
                <a:noFill/>
              </a:ln>
              <a:solidFill>
                <a:prstClr val="black"/>
              </a:solidFill>
              <a:effectLst/>
              <a:uLnTx/>
              <a:uFillTx/>
              <a:ea typeface="メイリオ"/>
            </a:endParaRPr>
          </a:p>
        </p:txBody>
      </p:sp>
      <p:sp>
        <p:nvSpPr>
          <p:cNvPr id="117" name="正方形/長方形 116"/>
          <p:cNvSpPr/>
          <p:nvPr/>
        </p:nvSpPr>
        <p:spPr bwMode="auto">
          <a:xfrm>
            <a:off x="134727" y="3186956"/>
            <a:ext cx="3960440" cy="432048"/>
          </a:xfrm>
          <a:prstGeom prst="rect">
            <a:avLst/>
          </a:prstGeom>
          <a:solidFill>
            <a:sysClr val="window" lastClr="FFFFFF"/>
          </a:solidFill>
          <a:ln w="9525">
            <a:solidFill>
              <a:sysClr val="windowText" lastClr="000000"/>
            </a:solid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ea typeface="メイリオ"/>
              </a:rPr>
              <a:t>ツール名</a:t>
            </a:r>
            <a:r>
              <a:rPr kumimoji="0" lang="en-US" altLang="ja-JP" sz="1800" b="0" i="0" u="none" strike="noStrike" kern="0" cap="none" spc="0" normalizeH="0" baseline="0" noProof="0" dirty="0" smtClean="0">
                <a:ln>
                  <a:noFill/>
                </a:ln>
                <a:solidFill>
                  <a:prstClr val="black"/>
                </a:solidFill>
                <a:effectLst/>
                <a:uLnTx/>
                <a:uFillTx/>
                <a:ea typeface="メイリオ"/>
              </a:rPr>
              <a:t>or</a:t>
            </a:r>
            <a:r>
              <a:rPr kumimoji="0" lang="ja-JP" altLang="en-US" sz="1800" b="0" i="0" u="none" strike="noStrike" kern="0" cap="none" spc="0" normalizeH="0" baseline="0" noProof="0" dirty="0" smtClean="0">
                <a:ln>
                  <a:noFill/>
                </a:ln>
                <a:solidFill>
                  <a:prstClr val="black"/>
                </a:solidFill>
                <a:effectLst/>
                <a:uLnTx/>
                <a:uFillTx/>
                <a:ea typeface="メイリオ"/>
              </a:rPr>
              <a:t>レシピ名</a:t>
            </a:r>
          </a:p>
        </p:txBody>
      </p:sp>
    </p:spTree>
    <p:extLst>
      <p:ext uri="{BB962C8B-B14F-4D97-AF65-F5344CB8AC3E}">
        <p14:creationId xmlns:p14="http://schemas.microsoft.com/office/powerpoint/2010/main" val="215725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3" name="タイトル 2"/>
          <p:cNvSpPr>
            <a:spLocks noGrp="1"/>
          </p:cNvSpPr>
          <p:nvPr>
            <p:ph type="title"/>
          </p:nvPr>
        </p:nvSpPr>
        <p:spPr>
          <a:xfrm>
            <a:off x="725964" y="227844"/>
            <a:ext cx="8774310" cy="480131"/>
          </a:xfrm>
        </p:spPr>
        <p:txBody>
          <a:bodyPr/>
          <a:lstStyle/>
          <a:p>
            <a:r>
              <a:rPr lang="en-US" altLang="ja-JP" sz="2800" dirty="0" err="1"/>
              <a:t>IoT</a:t>
            </a:r>
            <a:r>
              <a:rPr lang="ja-JP" altLang="en-US" sz="2800" dirty="0"/>
              <a:t>ツール・</a:t>
            </a:r>
            <a:r>
              <a:rPr lang="ja-JP" altLang="en-US" sz="2800" dirty="0" smtClean="0"/>
              <a:t>レシピの</a:t>
            </a:r>
            <a:r>
              <a:rPr lang="ja-JP" altLang="en-US" sz="2800" dirty="0"/>
              <a:t>ビジュアル</a:t>
            </a:r>
            <a:r>
              <a:rPr lang="ja-JP" altLang="en-US" sz="2800" dirty="0" smtClean="0"/>
              <a:t>情報</a:t>
            </a:r>
            <a:endParaRPr kumimoji="1" lang="ja-JP" altLang="en-US" sz="2800" dirty="0"/>
          </a:p>
        </p:txBody>
      </p:sp>
      <p:sp>
        <p:nvSpPr>
          <p:cNvPr id="20" name="正方形/長方形 19"/>
          <p:cNvSpPr/>
          <p:nvPr/>
        </p:nvSpPr>
        <p:spPr bwMode="auto">
          <a:xfrm>
            <a:off x="6808498" y="1716208"/>
            <a:ext cx="2232248" cy="3247290"/>
          </a:xfrm>
          <a:prstGeom prst="rect">
            <a:avLst/>
          </a:prstGeom>
          <a:solidFill>
            <a:srgbClr val="1F497D">
              <a:lumMod val="20000"/>
              <a:lumOff val="80000"/>
            </a:srgbClr>
          </a:solidFill>
          <a:ln w="9525">
            <a:no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ea typeface="メイリオ"/>
            </a:endParaRPr>
          </a:p>
        </p:txBody>
      </p:sp>
      <p:sp>
        <p:nvSpPr>
          <p:cNvPr id="21" name="正方形/長方形 20"/>
          <p:cNvSpPr/>
          <p:nvPr/>
        </p:nvSpPr>
        <p:spPr bwMode="auto">
          <a:xfrm>
            <a:off x="111754" y="1716210"/>
            <a:ext cx="2232248" cy="3247290"/>
          </a:xfrm>
          <a:prstGeom prst="rect">
            <a:avLst/>
          </a:prstGeom>
          <a:solidFill>
            <a:srgbClr val="F79646">
              <a:lumMod val="40000"/>
              <a:lumOff val="60000"/>
            </a:srgbClr>
          </a:solidFill>
          <a:ln w="9525">
            <a:no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ea typeface="メイリオ"/>
            </a:endParaRPr>
          </a:p>
        </p:txBody>
      </p:sp>
      <p:sp>
        <p:nvSpPr>
          <p:cNvPr id="22" name="正方形/長方形 21"/>
          <p:cNvSpPr/>
          <p:nvPr/>
        </p:nvSpPr>
        <p:spPr bwMode="auto">
          <a:xfrm>
            <a:off x="2344002" y="1716209"/>
            <a:ext cx="2232248" cy="3247290"/>
          </a:xfrm>
          <a:prstGeom prst="rect">
            <a:avLst/>
          </a:prstGeom>
          <a:solidFill>
            <a:srgbClr val="C0504D">
              <a:lumMod val="40000"/>
              <a:lumOff val="60000"/>
            </a:srgbClr>
          </a:solidFill>
          <a:ln w="9525">
            <a:no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ea typeface="メイリオ"/>
            </a:endParaRPr>
          </a:p>
        </p:txBody>
      </p:sp>
      <p:sp>
        <p:nvSpPr>
          <p:cNvPr id="23" name="正方形/長方形 22"/>
          <p:cNvSpPr/>
          <p:nvPr/>
        </p:nvSpPr>
        <p:spPr bwMode="auto">
          <a:xfrm>
            <a:off x="4576250" y="1716210"/>
            <a:ext cx="2232248" cy="3247290"/>
          </a:xfrm>
          <a:prstGeom prst="rect">
            <a:avLst/>
          </a:prstGeom>
          <a:solidFill>
            <a:srgbClr val="9BBB59">
              <a:lumMod val="60000"/>
              <a:lumOff val="40000"/>
            </a:srgbClr>
          </a:solidFill>
          <a:ln w="9525">
            <a:no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1" i="0" u="none" strike="noStrike" kern="0" cap="none" spc="0" normalizeH="0" baseline="0" noProof="0" dirty="0" smtClean="0">
              <a:ln>
                <a:noFill/>
              </a:ln>
              <a:solidFill>
                <a:prstClr val="black"/>
              </a:solidFill>
              <a:effectLst/>
              <a:uLnTx/>
              <a:uFillTx/>
              <a:ea typeface="メイリオ"/>
            </a:endParaRPr>
          </a:p>
        </p:txBody>
      </p:sp>
      <p:sp>
        <p:nvSpPr>
          <p:cNvPr id="24" name="テキスト ボックス 23"/>
          <p:cNvSpPr txBox="1"/>
          <p:nvPr/>
        </p:nvSpPr>
        <p:spPr>
          <a:xfrm>
            <a:off x="351755" y="1834028"/>
            <a:ext cx="1811158" cy="323165"/>
          </a:xfrm>
          <a:prstGeom prst="rect">
            <a:avLst/>
          </a:prstGeom>
          <a:solidFill>
            <a:sysClr val="window" lastClr="FFFFFF"/>
          </a:solidFill>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①データを上げる</a:t>
            </a:r>
          </a:p>
        </p:txBody>
      </p:sp>
      <p:sp>
        <p:nvSpPr>
          <p:cNvPr id="25" name="テキスト ボックス 24"/>
          <p:cNvSpPr txBox="1"/>
          <p:nvPr/>
        </p:nvSpPr>
        <p:spPr>
          <a:xfrm>
            <a:off x="2628067" y="1834031"/>
            <a:ext cx="1723550" cy="323165"/>
          </a:xfrm>
          <a:prstGeom prst="rect">
            <a:avLst/>
          </a:prstGeom>
          <a:solidFill>
            <a:sysClr val="window" lastClr="FFFFFF"/>
          </a:solid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②データをためる</a:t>
            </a:r>
          </a:p>
        </p:txBody>
      </p:sp>
      <p:sp>
        <p:nvSpPr>
          <p:cNvPr id="26" name="テキスト ボックス 25"/>
          <p:cNvSpPr txBox="1"/>
          <p:nvPr/>
        </p:nvSpPr>
        <p:spPr>
          <a:xfrm>
            <a:off x="4781376" y="1834030"/>
            <a:ext cx="1915910" cy="323165"/>
          </a:xfrm>
          <a:prstGeom prst="rect">
            <a:avLst/>
          </a:prstGeom>
          <a:solidFill>
            <a:sysClr val="window" lastClr="FFFFFF"/>
          </a:solid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③データを分析する</a:t>
            </a:r>
          </a:p>
        </p:txBody>
      </p:sp>
      <p:sp>
        <p:nvSpPr>
          <p:cNvPr id="27" name="テキスト ボックス 26"/>
          <p:cNvSpPr txBox="1"/>
          <p:nvPr/>
        </p:nvSpPr>
        <p:spPr>
          <a:xfrm>
            <a:off x="6979902" y="1834029"/>
            <a:ext cx="1864986" cy="323165"/>
          </a:xfrm>
          <a:prstGeom prst="rect">
            <a:avLst/>
          </a:prstGeom>
          <a:solidFill>
            <a:sysClr val="window" lastClr="FFFFFF"/>
          </a:solidFill>
          <a:ln>
            <a:no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④データを活かす</a:t>
            </a:r>
          </a:p>
        </p:txBody>
      </p:sp>
      <p:sp>
        <p:nvSpPr>
          <p:cNvPr id="28" name="正方形/長方形 27"/>
          <p:cNvSpPr/>
          <p:nvPr/>
        </p:nvSpPr>
        <p:spPr bwMode="auto">
          <a:xfrm>
            <a:off x="111754" y="4997408"/>
            <a:ext cx="8928992" cy="755215"/>
          </a:xfrm>
          <a:prstGeom prst="rect">
            <a:avLst/>
          </a:prstGeom>
          <a:solidFill>
            <a:srgbClr val="8064A2">
              <a:lumMod val="40000"/>
              <a:lumOff val="60000"/>
            </a:srgbClr>
          </a:solidFill>
          <a:ln w="9525">
            <a:no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ea typeface="メイリオ"/>
            </a:endParaRPr>
          </a:p>
        </p:txBody>
      </p:sp>
      <p:sp>
        <p:nvSpPr>
          <p:cNvPr id="29" name="テキスト ボックス 28"/>
          <p:cNvSpPr txBox="1"/>
          <p:nvPr/>
        </p:nvSpPr>
        <p:spPr>
          <a:xfrm>
            <a:off x="222087" y="5049898"/>
            <a:ext cx="1811158" cy="323165"/>
          </a:xfrm>
          <a:prstGeom prst="rect">
            <a:avLst/>
          </a:prstGeom>
          <a:solidFill>
            <a:sysClr val="window" lastClr="FFFFFF"/>
          </a:solidFill>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⑤データを見せる</a:t>
            </a:r>
          </a:p>
        </p:txBody>
      </p:sp>
      <p:sp>
        <p:nvSpPr>
          <p:cNvPr id="30" name="正方形/長方形 29"/>
          <p:cNvSpPr/>
          <p:nvPr/>
        </p:nvSpPr>
        <p:spPr bwMode="auto">
          <a:xfrm>
            <a:off x="111754" y="5775569"/>
            <a:ext cx="8928992" cy="755215"/>
          </a:xfrm>
          <a:prstGeom prst="rect">
            <a:avLst/>
          </a:prstGeom>
          <a:solidFill>
            <a:sysClr val="window" lastClr="FFFFFF">
              <a:lumMod val="75000"/>
            </a:sysClr>
          </a:solidFill>
          <a:ln w="9525">
            <a:noFill/>
            <a:miter lim="800000"/>
            <a:headEnd/>
            <a:tailEnd/>
          </a:ln>
          <a:effectLst/>
          <a:ex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ea typeface="メイリオ"/>
            </a:endParaRPr>
          </a:p>
        </p:txBody>
      </p:sp>
      <p:sp>
        <p:nvSpPr>
          <p:cNvPr id="31" name="テキスト ボックス 30"/>
          <p:cNvSpPr txBox="1"/>
          <p:nvPr/>
        </p:nvSpPr>
        <p:spPr>
          <a:xfrm>
            <a:off x="222087" y="5830011"/>
            <a:ext cx="1152128" cy="323165"/>
          </a:xfrm>
          <a:prstGeom prst="rect">
            <a:avLst/>
          </a:prstGeom>
          <a:solidFill>
            <a:sysClr val="window" lastClr="FFFFFF"/>
          </a:solidFill>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⑥導入支援</a:t>
            </a:r>
          </a:p>
        </p:txBody>
      </p:sp>
      <p:sp>
        <p:nvSpPr>
          <p:cNvPr id="4" name="テキスト プレースホルダー 3"/>
          <p:cNvSpPr>
            <a:spLocks noGrp="1"/>
          </p:cNvSpPr>
          <p:nvPr>
            <p:ph type="body" sz="quarter" idx="17"/>
          </p:nvPr>
        </p:nvSpPr>
        <p:spPr>
          <a:xfrm>
            <a:off x="184639" y="802804"/>
            <a:ext cx="8774723" cy="772107"/>
          </a:xfrm>
        </p:spPr>
        <p:txBody>
          <a:bodyPr/>
          <a:lstStyle/>
          <a:p>
            <a:r>
              <a:rPr lang="ja-JP" altLang="en-US" dirty="0" smtClean="0"/>
              <a:t>複数の機能領域に跨るツールやレシピについては構成図等を以下のような機能領域ごとにお示し下さい。</a:t>
            </a:r>
            <a:r>
              <a:rPr lang="en-US" altLang="ja-JP" dirty="0" smtClean="0"/>
              <a:t>※</a:t>
            </a:r>
            <a:r>
              <a:rPr lang="ja-JP" altLang="en-US" dirty="0" smtClean="0"/>
              <a:t>下記をベースに、レイアウトは適宜ご変更下さい。</a:t>
            </a:r>
            <a:endParaRPr kumimoji="1" lang="ja-JP" altLang="en-US" dirty="0"/>
          </a:p>
        </p:txBody>
      </p:sp>
    </p:spTree>
    <p:extLst>
      <p:ext uri="{BB962C8B-B14F-4D97-AF65-F5344CB8AC3E}">
        <p14:creationId xmlns:p14="http://schemas.microsoft.com/office/powerpoint/2010/main" val="4716846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プレゼンテーション1" id="{7B84EBDF-B67E-4C66-91FF-56597A6707C6}" vid="{1E872F42-5119-4C9A-9BA2-5A204B2EAF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4E4C9CFC2AF624D9504F07D302E9EC7" ma:contentTypeVersion="15" ma:contentTypeDescription="新しいドキュメントを作成します。" ma:contentTypeScope="" ma:versionID="436fc9c40c1c521d387c64f7bf610d2d">
  <xsd:schema xmlns:xsd="http://www.w3.org/2001/XMLSchema" xmlns:xs="http://www.w3.org/2001/XMLSchema" xmlns:p="http://schemas.microsoft.com/office/2006/metadata/properties" xmlns:ns2="3bdf4864-98c9-44dc-ab26-3f97acc59393" xmlns:ns3="768f7769-5c84-4152-8ac6-350feab34d22" targetNamespace="http://schemas.microsoft.com/office/2006/metadata/properties" ma:root="true" ma:fieldsID="12e7bab9cb98e26fce41877d3e9b36ee" ns2:_="" ns3:_="">
    <xsd:import namespace="3bdf4864-98c9-44dc-ab26-3f97acc59393"/>
    <xsd:import namespace="768f7769-5c84-4152-8ac6-350feab34d22"/>
    <xsd:element name="properties">
      <xsd:complexType>
        <xsd:sequence>
          <xsd:element name="documentManagement">
            <xsd:complexType>
              <xsd:all>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ObjectDetectorVersion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df4864-98c9-44dc-ab26-3f97acc59393"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2" nillable="true" ma:displayName="Taxonomy Catch All Column" ma:hidden="true" ma:list="{7f5e3787-060d-48af-a9c5-bcda5bd6b27f}" ma:internalName="TaxCatchAll" ma:showField="CatchAllData" ma:web="3bdf4864-98c9-44dc-ab26-3f97acc5939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68f7769-5c84-4152-8ac6-350feab34d22"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f98fc386-d75e-4752-814d-b655ea597c90"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68f7769-5c84-4152-8ac6-350feab34d22">
      <Terms xmlns="http://schemas.microsoft.com/office/infopath/2007/PartnerControls"/>
    </lcf76f155ced4ddcb4097134ff3c332f>
    <TaxCatchAll xmlns="3bdf4864-98c9-44dc-ab26-3f97acc59393" xsi:nil="true"/>
  </documentManagement>
</p:properties>
</file>

<file path=customXml/itemProps1.xml><?xml version="1.0" encoding="utf-8"?>
<ds:datastoreItem xmlns:ds="http://schemas.openxmlformats.org/officeDocument/2006/customXml" ds:itemID="{0BE2F038-91E8-4AAE-A43A-64D0D5F62C1F}"/>
</file>

<file path=customXml/itemProps2.xml><?xml version="1.0" encoding="utf-8"?>
<ds:datastoreItem xmlns:ds="http://schemas.openxmlformats.org/officeDocument/2006/customXml" ds:itemID="{9D23577F-45CB-471B-B0B4-303163FDA559}"/>
</file>

<file path=customXml/itemProps3.xml><?xml version="1.0" encoding="utf-8"?>
<ds:datastoreItem xmlns:ds="http://schemas.openxmlformats.org/officeDocument/2006/customXml" ds:itemID="{DE11B044-D919-478F-ABB1-97C979ACA982}"/>
</file>

<file path=docProps/app.xml><?xml version="1.0" encoding="utf-8"?>
<Properties xmlns="http://schemas.openxmlformats.org/officeDocument/2006/extended-properties" xmlns:vt="http://schemas.openxmlformats.org/officeDocument/2006/docPropsVTypes">
  <Template>blank</Template>
  <TotalTime>819</TotalTime>
  <Words>182</Words>
  <Application>Microsoft Office PowerPoint</Application>
  <PresentationFormat>画面に合わせる (4:3)</PresentationFormat>
  <Paragraphs>18</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補足情報フォーマット</vt:lpstr>
      <vt:lpstr>IoTツール・レシピのビジュアル情報</vt:lpstr>
      <vt:lpstr>IoTツール・レシピのビジュアル情報</vt:lpstr>
    </vt:vector>
  </TitlesOfParts>
  <Company>(株)日立製作所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水上潔 / MIZUKAMI，KIYOSHI</dc:creator>
  <cp:lastModifiedBy>METI</cp:lastModifiedBy>
  <cp:revision>51</cp:revision>
  <dcterms:created xsi:type="dcterms:W3CDTF">2017-04-19T12:09:07Z</dcterms:created>
  <dcterms:modified xsi:type="dcterms:W3CDTF">2017-07-06T12:30:01Z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0x01010014E4C9CFC2AF624D9504F07D302E9EC7</vt:lpwstr>
  </property>
</Properties>
</file>